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43"/>
  </p:notesMasterIdLst>
  <p:sldIdLst>
    <p:sldId id="257" r:id="rId2"/>
    <p:sldId id="258" r:id="rId3"/>
    <p:sldId id="29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3" r:id="rId16"/>
    <p:sldId id="271" r:id="rId17"/>
    <p:sldId id="269" r:id="rId18"/>
    <p:sldId id="270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8" r:id="rId27"/>
    <p:sldId id="283" r:id="rId28"/>
    <p:sldId id="284" r:id="rId29"/>
    <p:sldId id="285" r:id="rId30"/>
    <p:sldId id="286" r:id="rId31"/>
    <p:sldId id="295" r:id="rId32"/>
    <p:sldId id="282" r:id="rId33"/>
    <p:sldId id="290" r:id="rId34"/>
    <p:sldId id="291" r:id="rId35"/>
    <p:sldId id="292" r:id="rId36"/>
    <p:sldId id="293" r:id="rId37"/>
    <p:sldId id="294" r:id="rId38"/>
    <p:sldId id="299" r:id="rId39"/>
    <p:sldId id="300" r:id="rId40"/>
    <p:sldId id="297" r:id="rId41"/>
    <p:sldId id="298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82"/>
  </p:normalViewPr>
  <p:slideViewPr>
    <p:cSldViewPr snapToGrid="0" snapToObjects="1">
      <p:cViewPr varScale="1">
        <p:scale>
          <a:sx n="116" d="100"/>
          <a:sy n="116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E8B76-E76B-6446-AF93-107B402FB84A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589F1-614A-0743-BF81-4DFA7A567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73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72d0bf0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72d0bf0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224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A9C3-3156-014F-B477-EF3ADF0CF07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F1ED0-DD43-D442-9FD2-676087C0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2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A9C3-3156-014F-B477-EF3ADF0CF07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F1ED0-DD43-D442-9FD2-676087C0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12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A9C3-3156-014F-B477-EF3ADF0CF07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F1ED0-DD43-D442-9FD2-676087C0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9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895000" y="2855000"/>
            <a:ext cx="10469600" cy="11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1202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A9C3-3156-014F-B477-EF3ADF0CF07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F1ED0-DD43-D442-9FD2-676087C0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3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A9C3-3156-014F-B477-EF3ADF0CF07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F1ED0-DD43-D442-9FD2-676087C0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07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A9C3-3156-014F-B477-EF3ADF0CF07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F1ED0-DD43-D442-9FD2-676087C0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34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A9C3-3156-014F-B477-EF3ADF0CF07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F1ED0-DD43-D442-9FD2-676087C0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85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A9C3-3156-014F-B477-EF3ADF0CF07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F1ED0-DD43-D442-9FD2-676087C0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20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A9C3-3156-014F-B477-EF3ADF0CF07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F1ED0-DD43-D442-9FD2-676087C0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68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A9C3-3156-014F-B477-EF3ADF0CF07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F1ED0-DD43-D442-9FD2-676087C0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10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A9C3-3156-014F-B477-EF3ADF0CF07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F1ED0-DD43-D442-9FD2-676087C0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9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0A9C3-3156-014F-B477-EF3ADF0CF07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F1ED0-DD43-D442-9FD2-676087C0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17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Ayuthaya" pitchFamily="2" charset="-34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 baseline="0">
          <a:solidFill>
            <a:schemeClr val="tx1"/>
          </a:solidFill>
          <a:latin typeface="Ayuthaya" pitchFamily="2" charset="-34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 baseline="0">
          <a:solidFill>
            <a:schemeClr val="tx1"/>
          </a:solidFill>
          <a:latin typeface="Ayuthaya" pitchFamily="2" charset="-34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 baseline="0">
          <a:solidFill>
            <a:schemeClr val="tx1"/>
          </a:solidFill>
          <a:latin typeface="Ayuthaya" pitchFamily="2" charset="-34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baseline="0">
          <a:solidFill>
            <a:schemeClr val="tx1"/>
          </a:solidFill>
          <a:latin typeface="Ayuthaya" pitchFamily="2" charset="-34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baseline="0">
          <a:solidFill>
            <a:schemeClr val="tx1"/>
          </a:solidFill>
          <a:latin typeface="Ayuthaya" pitchFamily="2" charset="-34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orrydream.com/refs/Papert%20-%20Mindstorms%201st%20ed.pdf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www.cs.uml.edu/~fredm/papers/CT%20from%20a%20disciplinary%20perspective%20Malyn-Smith%20et%20al%202018.pdf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50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Engineering with the </a:t>
            </a:r>
            <a:r>
              <a:rPr lang="en" sz="500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GoGo</a:t>
            </a:r>
            <a:r>
              <a:rPr lang="en" sz="50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board</a:t>
            </a:r>
            <a:endParaRPr sz="50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105" name="Google Shape;105;p25"/>
          <p:cNvSpPr txBox="1">
            <a:spLocks noGrp="1"/>
          </p:cNvSpPr>
          <p:nvPr>
            <p:ph type="title" idx="4294967295"/>
          </p:nvPr>
        </p:nvSpPr>
        <p:spPr>
          <a:xfrm>
            <a:off x="0" y="4046538"/>
            <a:ext cx="11361738" cy="7651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s-E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Claudia Urrea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597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16DDC2-4818-D841-BC27-4B1878624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Explore!!</a:t>
            </a: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(10 min)</a:t>
            </a:r>
          </a:p>
        </p:txBody>
      </p:sp>
    </p:spTree>
    <p:extLst>
      <p:ext uri="{BB962C8B-B14F-4D97-AF65-F5344CB8AC3E}">
        <p14:creationId xmlns:p14="http://schemas.microsoft.com/office/powerpoint/2010/main" val="3019387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Simple procedure - Motors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055865" y="1333636"/>
            <a:ext cx="2765234" cy="5427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Connect Motor(s) 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You need to a block to “talk” to the motor(s)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You need to a block to turn motor(s) on and off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77F084-483C-D04E-8CF1-5A6CAE688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14" y="1333636"/>
            <a:ext cx="8542794" cy="524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53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Simple procedure - Motors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419422" y="2794157"/>
            <a:ext cx="2162978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”Download” the program to the </a:t>
            </a:r>
            <a:r>
              <a:rPr lang="en-US" sz="2667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GoGo</a:t>
            </a:r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Board!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C2E13-36F9-BD46-8E1B-25870D0C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70" y="1261956"/>
            <a:ext cx="8687193" cy="534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84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16DDC2-4818-D841-BC27-4B1878624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b="1" u="sn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Challenges (15 min):</a:t>
            </a: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- Combine movement and sound</a:t>
            </a: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- Build a moving artifact and program it to move back and forth</a:t>
            </a: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- Others?</a:t>
            </a: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endParaRPr lang="en-US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580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Ayuthaya" pitchFamily="2" charset="-34"/>
                <a:cs typeface="Ayuthaya" pitchFamily="2" charset="-34"/>
              </a:rPr>
              <a:t>Control</a:t>
            </a: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Motors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331287" y="1546314"/>
            <a:ext cx="2467778" cy="501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What if we can control the movement with a sensor?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Select a sensor and connect it to a sensor port!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7A92D-5BA2-9547-A331-850AED436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80" y="1154156"/>
            <a:ext cx="8824110" cy="54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34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Control Motors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463489" y="1575470"/>
            <a:ext cx="2273147" cy="4607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 light sensor reading is smaller than 500 when is dark!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Calibrate your sensor!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1F2DF-0805-9749-B921-A93254C2A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93" y="1174674"/>
            <a:ext cx="8852972" cy="546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88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Control Motors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364337" y="2528085"/>
            <a:ext cx="2218063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What happens without a ”Repeat” block?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247D2-9191-A242-9C2E-085C18FF9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2" y="1223052"/>
            <a:ext cx="8701547" cy="53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44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Control Motors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088916" y="2996172"/>
            <a:ext cx="2493484" cy="173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Explore and build your own artifact!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DFA66-C319-7249-B55A-2E72A4077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88" y="1274830"/>
            <a:ext cx="8658827" cy="531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1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16DDC2-4818-D841-BC27-4B1878624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Challenges (30 min):</a:t>
            </a: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- Build a house alarm </a:t>
            </a: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- Turn a light on when it is dark</a:t>
            </a: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- Start a motor when soil is too dry</a:t>
            </a: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- Build a small car that avoids obstacles</a:t>
            </a: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- Other ideas?</a:t>
            </a:r>
          </a:p>
        </p:txBody>
      </p:sp>
    </p:spTree>
    <p:extLst>
      <p:ext uri="{BB962C8B-B14F-4D97-AF65-F5344CB8AC3E}">
        <p14:creationId xmlns:p14="http://schemas.microsoft.com/office/powerpoint/2010/main" val="3316993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Recording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155723" y="1361000"/>
            <a:ext cx="303627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Connect </a:t>
            </a:r>
            <a:r>
              <a:rPr lang="en-US" sz="2667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Rasberry</a:t>
            </a:r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Pi!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1D042E-5AA9-284D-888C-2E8194215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00" y="1227049"/>
            <a:ext cx="8753864" cy="5383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08D0E9-BAEE-C046-B5B9-4958D36CD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722" y="2488156"/>
            <a:ext cx="2894809" cy="37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14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175F04-1277-8A4F-AF10-DDD416696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91" y="187385"/>
            <a:ext cx="97536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9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Recording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507556" y="1891363"/>
            <a:ext cx="2204504" cy="337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Use “Record” block (from </a:t>
            </a:r>
            <a:r>
              <a:rPr lang="en-US" sz="2667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Rasberry</a:t>
            </a:r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Pi menu option)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79758-7C84-E345-B3BE-FA8982C25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43" y="1193593"/>
            <a:ext cx="8809822" cy="54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3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Recording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155017" y="1671026"/>
            <a:ext cx="2722296" cy="378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Use “Record” block (from </a:t>
            </a:r>
            <a:r>
              <a:rPr lang="en-US" sz="2667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Rasberry</a:t>
            </a:r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Pi menu option)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Add a “sensor” block. 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D10D1-5C82-1A47-B2DB-544AC6A96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70" y="1219334"/>
            <a:ext cx="8740884" cy="538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78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Recording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166035" y="1367752"/>
            <a:ext cx="2579077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Use “Record” block (from </a:t>
            </a:r>
            <a:r>
              <a:rPr lang="en-US" sz="250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Rasberry</a:t>
            </a:r>
            <a:r>
              <a:rPr lang="en-US" sz="25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Pi menu option)</a:t>
            </a:r>
          </a:p>
          <a:p>
            <a:endParaRPr lang="en-US" sz="25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5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Add a “sensor” block. Make sure to select the correct port! </a:t>
            </a:r>
          </a:p>
          <a:p>
            <a:endParaRPr lang="en-US" sz="25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87049-62AF-A54C-99E2-779D4A96D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94" y="1245846"/>
            <a:ext cx="8651573" cy="533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65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Recording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320269" y="1417638"/>
            <a:ext cx="2402807" cy="173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Do we need a “Repeat” block?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15296-3397-C043-A598-72E36D278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43" y="1225834"/>
            <a:ext cx="8856048" cy="545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13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Recording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232136" y="1417638"/>
            <a:ext cx="2490942" cy="378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Do we need a “Repeat” block?</a:t>
            </a:r>
            <a:b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How many times? How often we record?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BF00CD-A131-AB42-BB62-160A40A17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52" y="1219205"/>
            <a:ext cx="8796262" cy="541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68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Recording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121966" y="1417638"/>
            <a:ext cx="2601111" cy="501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Do we need a “Repeat” block?</a:t>
            </a:r>
            <a:b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How many times? How often we record?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What about 2 sensors?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B4BD1-B388-7E43-AC34-8DC5E736B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9" y="1186671"/>
            <a:ext cx="8774398" cy="540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8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Recording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298236" y="2199835"/>
            <a:ext cx="2413824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You can see data recording in real time!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B4BD1-B388-7E43-AC34-8DC5E736B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" y="1185291"/>
            <a:ext cx="8776639" cy="540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9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See recording in real time!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395582" y="2561968"/>
            <a:ext cx="2497733" cy="173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Click on the IP Address.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A5C4B6-6464-884D-B84F-07621F44F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54" y="1207888"/>
            <a:ext cx="8813494" cy="542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14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yuthaya" pitchFamily="2" charset="-34"/>
                <a:cs typeface="Ayuthaya" pitchFamily="2" charset="-34"/>
              </a:rPr>
              <a:t>See recording in real time!</a:t>
            </a:r>
            <a:endParaRPr lang="en-US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309253" y="2972400"/>
            <a:ext cx="2512976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Select Data Logging!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65C9E-7C0C-EB4B-8459-3D989DA7B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21" y="1226805"/>
            <a:ext cx="8725359" cy="5385541"/>
          </a:xfrm>
          <a:prstGeom prst="rect">
            <a:avLst/>
          </a:prstGeom>
          <a:ln w="88900">
            <a:noFill/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B6D5FD0-ECD3-5743-B94A-44E6CA379268}"/>
              </a:ext>
            </a:extLst>
          </p:cNvPr>
          <p:cNvSpPr/>
          <p:nvPr/>
        </p:nvSpPr>
        <p:spPr>
          <a:xfrm>
            <a:off x="4627084" y="2710150"/>
            <a:ext cx="1458031" cy="157882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2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yuthaya" pitchFamily="2" charset="-34"/>
                <a:cs typeface="Ayuthaya" pitchFamily="2" charset="-34"/>
              </a:rPr>
              <a:t>See recording in real time!</a:t>
            </a:r>
            <a:endParaRPr lang="en-US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430438" y="2356751"/>
            <a:ext cx="2259588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Select the sensor you want to watch!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A9F27-D732-DB4B-98DA-59DC4ADC6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27" y="1209130"/>
            <a:ext cx="8721686" cy="537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71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2892E-36B1-BF47-8F0B-B0BBBFFE6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https://</a:t>
            </a:r>
            <a:r>
              <a:rPr lang="en-US" sz="3500" dirty="0" err="1"/>
              <a:t>code.gogoboard.org</a:t>
            </a:r>
            <a:r>
              <a:rPr lang="en-US" sz="3500" dirty="0"/>
              <a:t>/#/program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032D8DD4-6CB9-074A-97F7-415A918E6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99" y="1481532"/>
            <a:ext cx="6673092" cy="510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86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yuthaya" pitchFamily="2" charset="-34"/>
                <a:cs typeface="Ayuthaya" pitchFamily="2" charset="-34"/>
              </a:rPr>
              <a:t>See recording in real time!</a:t>
            </a:r>
            <a:endParaRPr lang="en-US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404552" y="2199836"/>
            <a:ext cx="2406660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Select the sensor you want to watch!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7595D-1DB7-8047-823F-624721829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26" y="1215788"/>
            <a:ext cx="8706817" cy="536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1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yuthaya" pitchFamily="2" charset="-34"/>
                <a:cs typeface="Ayuthaya" pitchFamily="2" charset="-34"/>
              </a:rPr>
              <a:t>See recording in real time!</a:t>
            </a:r>
            <a:endParaRPr lang="en-US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287219" y="2089667"/>
            <a:ext cx="2435858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Can you make the sensor input change?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E38952-DD9F-3B41-BEE3-74279B992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27" y="1230352"/>
            <a:ext cx="8754737" cy="540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53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16DDC2-4818-D841-BC27-4B1878624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Design your own experiment, go outside and collect some data!!</a:t>
            </a: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Tips: Record for 2 min</a:t>
            </a: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endParaRPr lang="en-US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19979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yuthaya" pitchFamily="2" charset="-34"/>
                <a:cs typeface="Ayuthaya" pitchFamily="2" charset="-34"/>
              </a:rPr>
              <a:t>Retrieve data</a:t>
            </a:r>
            <a:endParaRPr lang="en-US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469586" y="846138"/>
            <a:ext cx="2369757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Connect the </a:t>
            </a:r>
            <a:r>
              <a:rPr lang="en-US" sz="250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GoGo</a:t>
            </a:r>
            <a:r>
              <a:rPr lang="en-US" sz="25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Board back into your computer.</a:t>
            </a:r>
          </a:p>
          <a:p>
            <a:endParaRPr lang="en-US" sz="25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5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Make sure the </a:t>
            </a:r>
            <a:r>
              <a:rPr lang="en-US" sz="250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Rasberry</a:t>
            </a:r>
            <a:r>
              <a:rPr lang="en-US" sz="25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Pi is connected.</a:t>
            </a:r>
          </a:p>
          <a:p>
            <a:endParaRPr lang="en-US" sz="25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5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Click on the IP Address.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A5C4B6-6464-884D-B84F-07621F44F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83" y="1131063"/>
            <a:ext cx="8859986" cy="545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97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Retrieve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545349" y="2298987"/>
            <a:ext cx="2283598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Select Data Logging!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65C9E-7C0C-EB4B-8459-3D989DA7B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24" y="1133308"/>
            <a:ext cx="8829879" cy="545005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D8BA49-FED5-3043-B009-3ABC15EA1D6B}"/>
              </a:ext>
            </a:extLst>
          </p:cNvPr>
          <p:cNvSpPr/>
          <p:nvPr/>
        </p:nvSpPr>
        <p:spPr>
          <a:xfrm>
            <a:off x="4833257" y="2610998"/>
            <a:ext cx="1556526" cy="167797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61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Retrieve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237644" y="2447248"/>
            <a:ext cx="3036277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Select the data you recorded!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A9F27-D732-DB4B-98DA-59DC4ADC6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27" y="1185892"/>
            <a:ext cx="8759398" cy="539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03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Retrieve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579166" y="2449127"/>
            <a:ext cx="3036277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Select the data you recorded!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7595D-1DB7-8047-823F-624721829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26" y="1193755"/>
            <a:ext cx="8776771" cy="54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7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Retrieve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166034" y="1417638"/>
            <a:ext cx="2688115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What does your data says?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You can also download and open the data file using a spreadsheet!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B03E18-1CA8-794A-AF34-E56DFB8A1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26" y="1178805"/>
            <a:ext cx="8768054" cy="542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51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C30DD1-D0AD-C24C-8706-F7F9F95E28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Share!!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01F982E-56CA-104D-A391-9185D0F256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81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4A7118-35B9-CA4E-B035-F379604F93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are these ideas important?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F57919D-BED6-0D42-8B68-2CB3AA52DF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28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FD7E4-F3B7-6347-AAFE-B7F33DB54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Control panels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23F9E4-C970-C04A-AD55-A58A8FD3B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68" y="1161587"/>
            <a:ext cx="9167863" cy="532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287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E527B-3B5A-1748-8FA4-5C9E0BC58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Papert’s</a:t>
            </a:r>
            <a:r>
              <a:rPr lang="en-US" b="1" dirty="0"/>
              <a:t> </a:t>
            </a:r>
            <a:r>
              <a:rPr lang="en-US" b="1" dirty="0">
                <a:hlinkClick r:id="rId2"/>
              </a:rPr>
              <a:t>Constructionism 1980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15588-5D02-0646-A2C2-ECAC28839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People “build” knowledge</a:t>
            </a:r>
          </a:p>
          <a:p>
            <a:r>
              <a:rPr lang="en-US" b="1" dirty="0"/>
              <a:t>Impersonal/</a:t>
            </a:r>
            <a:r>
              <a:rPr lang="en-US" b="1" u="sng" dirty="0"/>
              <a:t>abstract</a:t>
            </a:r>
            <a:r>
              <a:rPr lang="en-US" b="1" dirty="0"/>
              <a:t> learning makes us hate education</a:t>
            </a:r>
          </a:p>
          <a:p>
            <a:r>
              <a:rPr lang="en-US" b="1" dirty="0"/>
              <a:t>Some ideas are more powerful than others (Microworlds)</a:t>
            </a:r>
          </a:p>
          <a:p>
            <a:r>
              <a:rPr lang="en-US" b="1" dirty="0"/>
              <a:t>Computing is necessary to make powerful representations of ideas personal and concrete (Logo)</a:t>
            </a:r>
          </a:p>
          <a:p>
            <a:r>
              <a:rPr lang="en-US" b="1" dirty="0"/>
              <a:t>Learning should be facilitated by teachers and mentors. It should not be a memorization/recitation process.</a:t>
            </a:r>
          </a:p>
          <a:p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C886B-6FFF-9548-8766-FFC03E5F0DF5}"/>
              </a:ext>
            </a:extLst>
          </p:cNvPr>
          <p:cNvSpPr txBox="1"/>
          <p:nvPr/>
        </p:nvSpPr>
        <p:spPr>
          <a:xfrm>
            <a:off x="1719943" y="199208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984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090D9B-1E8B-EC48-A383-89FC12FC1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hlinkClick r:id="rId2"/>
              </a:rPr>
              <a:t>Developing a Framework for Computational Thinking 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5C6B03A-5419-3644-AA3D-164BB2447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937657"/>
            <a:ext cx="5384800" cy="418850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/>
              <a:t>Understand (complex) systems.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Innovate with computational representations.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Design solutions that leverage computational power/resources.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Engage in collective sense making around data.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Understand potential consequences of actions.</a:t>
            </a:r>
          </a:p>
        </p:txBody>
      </p:sp>
      <p:pic>
        <p:nvPicPr>
          <p:cNvPr id="8" name="Content Placeholder 7" descr="A close up of a sign&#10;&#10;Description automatically generated">
            <a:extLst>
              <a:ext uri="{FF2B5EF4-FFF2-40B4-BE49-F238E27FC236}">
                <a16:creationId xmlns:a16="http://schemas.microsoft.com/office/drawing/2014/main" id="{401411EB-4B80-7047-8901-FE1CE540AD1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06500" y="1639774"/>
            <a:ext cx="4191000" cy="3009900"/>
          </a:xfrm>
          <a:prstGeom prst="rect">
            <a:avLst/>
          </a:prstGeom>
        </p:spPr>
      </p:pic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34C248C6-E534-F443-8B89-70082A6CE373}"/>
              </a:ext>
            </a:extLst>
          </p:cNvPr>
          <p:cNvSpPr txBox="1">
            <a:spLocks/>
          </p:cNvSpPr>
          <p:nvPr/>
        </p:nvSpPr>
        <p:spPr>
          <a:xfrm>
            <a:off x="609600" y="4974771"/>
            <a:ext cx="5384800" cy="13473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 baseline="0">
                <a:solidFill>
                  <a:schemeClr val="tx1"/>
                </a:solidFill>
                <a:latin typeface="Ayuthaya" pitchFamily="2" charset="-34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 baseline="0">
                <a:solidFill>
                  <a:schemeClr val="tx1"/>
                </a:solidFill>
                <a:latin typeface="Ayuthaya" pitchFamily="2" charset="-34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 baseline="0">
                <a:solidFill>
                  <a:schemeClr val="tx1"/>
                </a:solidFill>
                <a:latin typeface="Ayuthaya" pitchFamily="2" charset="-34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 baseline="0">
                <a:solidFill>
                  <a:schemeClr val="tx1"/>
                </a:solidFill>
                <a:latin typeface="Ayuthaya" pitchFamily="2" charset="-34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 baseline="0">
                <a:solidFill>
                  <a:schemeClr val="tx1"/>
                </a:solidFill>
                <a:latin typeface="Ayuthaya" pitchFamily="2" charset="-34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u="sng" dirty="0"/>
              <a:t>Computational Thinking </a:t>
            </a:r>
            <a:r>
              <a:rPr lang="en-US" sz="1800" dirty="0"/>
              <a:t>is formulating problems and their solutions in a way that a machine (computer) can be used to represent the problem and carry out its solution.</a:t>
            </a:r>
          </a:p>
        </p:txBody>
      </p:sp>
    </p:spTree>
    <p:extLst>
      <p:ext uri="{BB962C8B-B14F-4D97-AF65-F5344CB8AC3E}">
        <p14:creationId xmlns:p14="http://schemas.microsoft.com/office/powerpoint/2010/main" val="300151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Simple procedure - Sound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221824" y="2666788"/>
            <a:ext cx="2360576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Insert a ”Beep” block into the </a:t>
            </a:r>
          </a:p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Procedure block!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CA2CC4-B255-B845-8E34-1F5635D8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00" y="1242570"/>
            <a:ext cx="8545267" cy="53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68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Simple procedure - Sound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537485-3099-8F42-9A82-6E69562FC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24" y="1230351"/>
            <a:ext cx="8575087" cy="53530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A62D85-7B86-4843-A072-5F6C989E8B7D}"/>
              </a:ext>
            </a:extLst>
          </p:cNvPr>
          <p:cNvSpPr txBox="1"/>
          <p:nvPr/>
        </p:nvSpPr>
        <p:spPr>
          <a:xfrm>
            <a:off x="9254169" y="2754923"/>
            <a:ext cx="2316508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”Download” the program to the </a:t>
            </a:r>
            <a:r>
              <a:rPr lang="en-US" sz="2667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GoGo</a:t>
            </a:r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Board!</a:t>
            </a:r>
          </a:p>
        </p:txBody>
      </p:sp>
    </p:spTree>
    <p:extLst>
      <p:ext uri="{BB962C8B-B14F-4D97-AF65-F5344CB8AC3E}">
        <p14:creationId xmlns:p14="http://schemas.microsoft.com/office/powerpoint/2010/main" val="2829100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733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Simple procedure – Sound, insert a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E4490-2001-744F-BAB6-0BAFE4EF1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53" y="1223015"/>
            <a:ext cx="8692630" cy="5360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B6A4BF-A293-8C47-8271-7950D84D9BFA}"/>
              </a:ext>
            </a:extLst>
          </p:cNvPr>
          <p:cNvSpPr txBox="1"/>
          <p:nvPr/>
        </p:nvSpPr>
        <p:spPr>
          <a:xfrm>
            <a:off x="9360524" y="1509561"/>
            <a:ext cx="2602523" cy="4607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Explore using a “Repeat” and a “Wait” blocks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”Download” the program to the </a:t>
            </a:r>
            <a:r>
              <a:rPr lang="en-US" sz="2667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GoGo</a:t>
            </a:r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Board!</a:t>
            </a:r>
          </a:p>
        </p:txBody>
      </p:sp>
    </p:spTree>
    <p:extLst>
      <p:ext uri="{BB962C8B-B14F-4D97-AF65-F5344CB8AC3E}">
        <p14:creationId xmlns:p14="http://schemas.microsoft.com/office/powerpoint/2010/main" val="476263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733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Simple procedure – Sound, insert a loop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B6A4BF-A293-8C47-8271-7950D84D9BFA}"/>
              </a:ext>
            </a:extLst>
          </p:cNvPr>
          <p:cNvSpPr txBox="1"/>
          <p:nvPr/>
        </p:nvSpPr>
        <p:spPr>
          <a:xfrm>
            <a:off x="9573658" y="2650653"/>
            <a:ext cx="1950128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What happens without a “Wait” block?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26E5F3-5739-0F4B-8B4C-9075D0849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61" y="1250762"/>
            <a:ext cx="8809821" cy="540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14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733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Simple procedure – Sound, insert a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E4490-2001-744F-BAB6-0BAFE4EF1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53" y="1189964"/>
            <a:ext cx="8868579" cy="5468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B6A4BF-A293-8C47-8271-7950D84D9BFA}"/>
              </a:ext>
            </a:extLst>
          </p:cNvPr>
          <p:cNvSpPr txBox="1"/>
          <p:nvPr/>
        </p:nvSpPr>
        <p:spPr>
          <a:xfrm>
            <a:off x="9419421" y="1630746"/>
            <a:ext cx="2434727" cy="4607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Explore using a “Repeat” and a “Wait” blocks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”Download” the program to the </a:t>
            </a:r>
            <a:r>
              <a:rPr lang="en-US" sz="2667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GoGo</a:t>
            </a:r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Board!</a:t>
            </a:r>
          </a:p>
        </p:txBody>
      </p:sp>
    </p:spTree>
    <p:extLst>
      <p:ext uri="{BB962C8B-B14F-4D97-AF65-F5344CB8AC3E}">
        <p14:creationId xmlns:p14="http://schemas.microsoft.com/office/powerpoint/2010/main" val="2147935351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3">
  <a:themeElements>
    <a:clrScheme name="Custom 3">
      <a:dk1>
        <a:srgbClr val="36474E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14869</TotalTime>
  <Words>603</Words>
  <Application>Microsoft Macintosh PowerPoint</Application>
  <PresentationFormat>Widescreen</PresentationFormat>
  <Paragraphs>110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Ayuthaya</vt:lpstr>
      <vt:lpstr>Calibri</vt:lpstr>
      <vt:lpstr>Presentation3</vt:lpstr>
      <vt:lpstr>Engineering with the GoGo board</vt:lpstr>
      <vt:lpstr>PowerPoint Presentation</vt:lpstr>
      <vt:lpstr>https://code.gogoboard.org/#/program</vt:lpstr>
      <vt:lpstr>Control panels</vt:lpstr>
      <vt:lpstr>Simple procedure - Sound</vt:lpstr>
      <vt:lpstr>Simple procedure - Sound</vt:lpstr>
      <vt:lpstr>Simple procedure – Sound, insert a loop</vt:lpstr>
      <vt:lpstr>Simple procedure – Sound, insert a loop</vt:lpstr>
      <vt:lpstr>Simple procedure – Sound, insert a loop</vt:lpstr>
      <vt:lpstr>Explore!! (10 min)</vt:lpstr>
      <vt:lpstr>Simple procedure - Motors</vt:lpstr>
      <vt:lpstr>Simple procedure - Motors</vt:lpstr>
      <vt:lpstr> Challenges (15 min): - Combine movement and sound - Build a moving artifact and program it to move back and forth - Others?  </vt:lpstr>
      <vt:lpstr>Control Motors</vt:lpstr>
      <vt:lpstr>Control Motors</vt:lpstr>
      <vt:lpstr>Control Motors</vt:lpstr>
      <vt:lpstr>Control Motors</vt:lpstr>
      <vt:lpstr>Challenges (30 min): - Build a house alarm  - Turn a light on when it is dark - Start a motor when soil is too dry - Build a small car that avoids obstacles - Other ideas?</vt:lpstr>
      <vt:lpstr>Recording data</vt:lpstr>
      <vt:lpstr>Recording data</vt:lpstr>
      <vt:lpstr>Recording data</vt:lpstr>
      <vt:lpstr>Recording data</vt:lpstr>
      <vt:lpstr>Recording data</vt:lpstr>
      <vt:lpstr>Recording data</vt:lpstr>
      <vt:lpstr>Recording data</vt:lpstr>
      <vt:lpstr>Recording data</vt:lpstr>
      <vt:lpstr>See recording in real time!</vt:lpstr>
      <vt:lpstr>See recording in real time!</vt:lpstr>
      <vt:lpstr>See recording in real time!</vt:lpstr>
      <vt:lpstr>See recording in real time!</vt:lpstr>
      <vt:lpstr>See recording in real time!</vt:lpstr>
      <vt:lpstr>Design your own experiment, go outside and collect some data!! Tips: Record for 2 min </vt:lpstr>
      <vt:lpstr>Retrieve data</vt:lpstr>
      <vt:lpstr>Retrieve data</vt:lpstr>
      <vt:lpstr>Retrieve data</vt:lpstr>
      <vt:lpstr>Retrieve data</vt:lpstr>
      <vt:lpstr>Retrieve data</vt:lpstr>
      <vt:lpstr>Share!!</vt:lpstr>
      <vt:lpstr>Why are these ideas important?</vt:lpstr>
      <vt:lpstr>Papert’s Constructionism 1980</vt:lpstr>
      <vt:lpstr>Developing a Framework for Computational Thinking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Claudia Urrea</dc:title>
  <dc:creator>Claudia M Urrea</dc:creator>
  <cp:lastModifiedBy>Claudia Urrea</cp:lastModifiedBy>
  <cp:revision>47</cp:revision>
  <cp:lastPrinted>2019-07-31T23:13:08Z</cp:lastPrinted>
  <dcterms:created xsi:type="dcterms:W3CDTF">2019-06-08T17:09:46Z</dcterms:created>
  <dcterms:modified xsi:type="dcterms:W3CDTF">2019-07-31T23:37:03Z</dcterms:modified>
</cp:coreProperties>
</file>